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0" r:id="rId4"/>
    <p:sldId id="259" r:id="rId5"/>
    <p:sldId id="261" r:id="rId6"/>
    <p:sldId id="269" r:id="rId7"/>
    <p:sldId id="270" r:id="rId8"/>
    <p:sldId id="262" r:id="rId9"/>
    <p:sldId id="263" r:id="rId10"/>
    <p:sldId id="267" r:id="rId11"/>
    <p:sldId id="268" r:id="rId12"/>
    <p:sldId id="265" r:id="rId13"/>
    <p:sldId id="266" r:id="rId14"/>
  </p:sldIdLst>
  <p:sldSz cx="18288000" cy="10287000"/>
  <p:notesSz cx="6858000" cy="9144000"/>
  <p:embeddedFontLst>
    <p:embeddedFont>
      <p:font typeface="Clear Sans Regular Bold" panose="020B0603030202020304" pitchFamily="3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 autoAdjust="0"/>
    <p:restoredTop sz="73160" autoAdjust="0"/>
  </p:normalViewPr>
  <p:slideViewPr>
    <p:cSldViewPr>
      <p:cViewPr varScale="1">
        <p:scale>
          <a:sx n="53" d="100"/>
          <a:sy n="53" d="100"/>
        </p:scale>
        <p:origin x="18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63099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368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076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4.sv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NG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1699731" y="2320301"/>
            <a:ext cx="6606069" cy="4022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GB" sz="40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Optimizing Data Insights: Premier League Anti-Social Behaviour Project</a:t>
            </a:r>
            <a:endParaRPr lang="en-US" sz="4000" spc="-105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NG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E8C4276-D084-2BAF-BE67-C608988025E0}"/>
              </a:ext>
            </a:extLst>
          </p:cNvPr>
          <p:cNvSpPr txBox="1"/>
          <p:nvPr/>
        </p:nvSpPr>
        <p:spPr>
          <a:xfrm>
            <a:off x="2724116" y="836636"/>
            <a:ext cx="10027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Data-Flow-Diagram</a:t>
            </a:r>
            <a:endParaRPr lang="en-NG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4651F06F-D548-FA2F-A993-9C9B0C05A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36" y="1948109"/>
            <a:ext cx="13046988" cy="682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NG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B2BFE-E47E-C8A1-C59F-4C5EE83098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15" y="2142891"/>
            <a:ext cx="15084873" cy="735571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9A87E0D-533B-A4F4-F38C-268C73FD07F5}"/>
              </a:ext>
            </a:extLst>
          </p:cNvPr>
          <p:cNvSpPr txBox="1"/>
          <p:nvPr/>
        </p:nvSpPr>
        <p:spPr>
          <a:xfrm>
            <a:off x="2929530" y="879036"/>
            <a:ext cx="13416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-8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Analytics and Reporting</a:t>
            </a:r>
            <a:endParaRPr lang="en-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81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Analyst 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500" spc="-19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NG"/>
          </a:p>
        </p:txBody>
      </p:sp>
      <p:sp>
        <p:nvSpPr>
          <p:cNvPr id="20" name="Freeform 20"/>
          <p:cNvSpPr/>
          <p:nvPr/>
        </p:nvSpPr>
        <p:spPr>
          <a:xfrm>
            <a:off x="12348203" y="1476852"/>
            <a:ext cx="2123087" cy="2123082"/>
          </a:xfrm>
          <a:custGeom>
            <a:avLst/>
            <a:gdLst/>
            <a:ahLst/>
            <a:cxnLst/>
            <a:rect l="l" t="t" r="r" b="b"/>
            <a:pathLst>
              <a:path w="6350000" h="6349987">
                <a:moveTo>
                  <a:pt x="3175000" y="6349987"/>
                </a:moveTo>
                <a:cubicBezTo>
                  <a:pt x="1424279" y="6349987"/>
                  <a:pt x="0" y="4925733"/>
                  <a:pt x="0" y="3175038"/>
                </a:cubicBezTo>
                <a:cubicBezTo>
                  <a:pt x="0" y="1424317"/>
                  <a:pt x="1424292" y="0"/>
                  <a:pt x="3175000" y="0"/>
                </a:cubicBezTo>
                <a:cubicBezTo>
                  <a:pt x="4925733" y="0"/>
                  <a:pt x="6350000" y="1424330"/>
                  <a:pt x="6350000" y="3175038"/>
                </a:cubicBezTo>
                <a:cubicBezTo>
                  <a:pt x="6350000" y="4925720"/>
                  <a:pt x="4925733" y="6349987"/>
                  <a:pt x="3175000" y="6349987"/>
                </a:cubicBezTo>
                <a:close/>
                <a:moveTo>
                  <a:pt x="3175000" y="115760"/>
                </a:moveTo>
                <a:cubicBezTo>
                  <a:pt x="1488135" y="115760"/>
                  <a:pt x="115760" y="1488148"/>
                  <a:pt x="115760" y="3175038"/>
                </a:cubicBezTo>
                <a:cubicBezTo>
                  <a:pt x="115760" y="4861915"/>
                  <a:pt x="1488135" y="6234265"/>
                  <a:pt x="3175000" y="6234265"/>
                </a:cubicBezTo>
                <a:cubicBezTo>
                  <a:pt x="4861852" y="6234265"/>
                  <a:pt x="6234265" y="4861890"/>
                  <a:pt x="6234265" y="3175038"/>
                </a:cubicBezTo>
                <a:cubicBezTo>
                  <a:pt x="6234265" y="1488148"/>
                  <a:pt x="4861852" y="115760"/>
                  <a:pt x="3175000" y="115760"/>
                </a:cubicBezTo>
                <a:close/>
              </a:path>
            </a:pathLst>
          </a:custGeom>
          <a:solidFill>
            <a:srgbClr val="2E44D8"/>
          </a:solidFill>
        </p:spPr>
        <p:txBody>
          <a:bodyPr/>
          <a:lstStyle/>
          <a:p>
            <a:endParaRPr lang="en-NG"/>
          </a:p>
        </p:txBody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Analyst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A647BC-2319-FEB0-64F3-C0A107A14254}"/>
              </a:ext>
            </a:extLst>
          </p:cNvPr>
          <p:cNvSpPr txBox="1"/>
          <p:nvPr/>
        </p:nvSpPr>
        <p:spPr>
          <a:xfrm>
            <a:off x="12649200" y="5829300"/>
            <a:ext cx="5410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Ferguson Osadolor</a:t>
            </a:r>
          </a:p>
          <a:p>
            <a:r>
              <a:rPr lang="en-NG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Analyst</a:t>
            </a:r>
          </a:p>
        </p:txBody>
      </p:sp>
      <p:pic>
        <p:nvPicPr>
          <p:cNvPr id="39" name="Picture 38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92F457DA-FBBE-C5D6-2F5D-61A189020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283" y="1073831"/>
            <a:ext cx="4220212" cy="47554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5453B-A339-E526-331A-A169000D54CD}"/>
              </a:ext>
            </a:extLst>
          </p:cNvPr>
          <p:cNvSpPr txBox="1"/>
          <p:nvPr/>
        </p:nvSpPr>
        <p:spPr>
          <a:xfrm>
            <a:off x="2590574" y="4980840"/>
            <a:ext cx="72392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500" b="0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ollecting data on </a:t>
            </a:r>
            <a:r>
              <a:rPr lang="en-GB" sz="2500" b="0" i="0" u="sng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50+ types of anti-social behaviour</a:t>
            </a:r>
            <a:endParaRPr lang="en-NG" sz="25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65F3F-C8ED-2F9E-BE8D-D0CD408EE718}"/>
              </a:ext>
            </a:extLst>
          </p:cNvPr>
          <p:cNvSpPr txBox="1"/>
          <p:nvPr/>
        </p:nvSpPr>
        <p:spPr>
          <a:xfrm>
            <a:off x="2590574" y="6591300"/>
            <a:ext cx="70364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Tackling;</a:t>
            </a:r>
          </a:p>
          <a:p>
            <a:endParaRPr lang="en-GB" sz="25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collation and quality assurance of input data</a:t>
            </a:r>
          </a:p>
          <a:p>
            <a:endParaRPr lang="en-GB" sz="25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5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management of the database to generate insightful outputs</a:t>
            </a:r>
            <a:endParaRPr lang="en-NG" sz="25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53A5C1-61AB-7F96-B01A-E5537154412E}"/>
              </a:ext>
            </a:extLst>
          </p:cNvPr>
          <p:cNvSpPr txBox="1"/>
          <p:nvPr/>
        </p:nvSpPr>
        <p:spPr>
          <a:xfrm>
            <a:off x="4121630" y="1482350"/>
            <a:ext cx="79980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ntroduction</a:t>
            </a:r>
            <a:endParaRPr lang="en-NG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EFAE47-616B-63F2-9B66-898AD19BBE6D}"/>
              </a:ext>
            </a:extLst>
          </p:cNvPr>
          <p:cNvSpPr txBox="1"/>
          <p:nvPr/>
        </p:nvSpPr>
        <p:spPr>
          <a:xfrm>
            <a:off x="5752133" y="2968603"/>
            <a:ext cx="5029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Collation and Quality Assurance</a:t>
            </a:r>
            <a:endParaRPr lang="en-NG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F621C-27D7-C40C-E60A-C260A46F43A7}"/>
              </a:ext>
            </a:extLst>
          </p:cNvPr>
          <p:cNvSpPr txBox="1"/>
          <p:nvPr/>
        </p:nvSpPr>
        <p:spPr>
          <a:xfrm>
            <a:off x="7870415" y="4605252"/>
            <a:ext cx="64707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Database Management</a:t>
            </a:r>
            <a:endParaRPr lang="en-NG" sz="25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E5AF3-D726-F783-BAD8-AAED287E0C3B}"/>
              </a:ext>
            </a:extLst>
          </p:cNvPr>
          <p:cNvSpPr txBox="1"/>
          <p:nvPr/>
        </p:nvSpPr>
        <p:spPr>
          <a:xfrm>
            <a:off x="9641080" y="6096519"/>
            <a:ext cx="734753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Analytics and Reporting</a:t>
            </a:r>
            <a:endParaRPr lang="en-NG" sz="25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4FD88-9CFC-3794-60D6-0257574254BA}"/>
              </a:ext>
            </a:extLst>
          </p:cNvPr>
          <p:cNvSpPr txBox="1"/>
          <p:nvPr/>
        </p:nvSpPr>
        <p:spPr>
          <a:xfrm>
            <a:off x="11695045" y="8018276"/>
            <a:ext cx="45880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i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NG" sz="25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06228" y="433353"/>
            <a:ext cx="1473633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77B099-5FB1-E6A8-CA96-EF7742BBD04A}"/>
              </a:ext>
            </a:extLst>
          </p:cNvPr>
          <p:cNvSpPr txBox="1"/>
          <p:nvPr/>
        </p:nvSpPr>
        <p:spPr>
          <a:xfrm>
            <a:off x="1524000" y="2324100"/>
            <a:ext cx="162468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Anti-social behaviour</a:t>
            </a:r>
          </a:p>
        </p:txBody>
      </p:sp>
    </p:spTree>
    <p:extLst>
      <p:ext uri="{BB962C8B-B14F-4D97-AF65-F5344CB8AC3E}">
        <p14:creationId xmlns:p14="http://schemas.microsoft.com/office/powerpoint/2010/main" val="4086781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06228" y="-54207"/>
            <a:ext cx="1473633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Collation and Quality Assurance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632687-9D17-29DC-FA4B-3B908EE22936}"/>
              </a:ext>
            </a:extLst>
          </p:cNvPr>
          <p:cNvSpPr txBox="1"/>
          <p:nvPr/>
        </p:nvSpPr>
        <p:spPr>
          <a:xfrm>
            <a:off x="601456" y="2443604"/>
            <a:ext cx="170850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G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Observer training</a:t>
            </a:r>
          </a:p>
          <a:p>
            <a:endParaRPr lang="en-NG" sz="40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NG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anti-social behavior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NG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tools and techniques</a:t>
            </a:r>
          </a:p>
        </p:txBody>
      </p:sp>
    </p:spTree>
    <p:extLst>
      <p:ext uri="{BB962C8B-B14F-4D97-AF65-F5344CB8AC3E}">
        <p14:creationId xmlns:p14="http://schemas.microsoft.com/office/powerpoint/2010/main" val="10945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06228" y="-54207"/>
            <a:ext cx="1473633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Collation and Quality Assurance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pic>
        <p:nvPicPr>
          <p:cNvPr id="14" name="Picture 13" descr="A close-up of a survey&#10;&#10;Description automatically generated">
            <a:extLst>
              <a:ext uri="{FF2B5EF4-FFF2-40B4-BE49-F238E27FC236}">
                <a16:creationId xmlns:a16="http://schemas.microsoft.com/office/drawing/2014/main" id="{C4BF3815-F78E-4A9F-44C6-11F3459564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228" y="1107001"/>
            <a:ext cx="6591790" cy="7465499"/>
          </a:xfrm>
          <a:prstGeom prst="rect">
            <a:avLst/>
          </a:prstGeom>
        </p:spPr>
      </p:pic>
      <p:pic>
        <p:nvPicPr>
          <p:cNvPr id="1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0CB9647E-A01E-03B9-091C-7E7B70ED2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4447" y="1295400"/>
            <a:ext cx="6591790" cy="76961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NG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NG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A43C8CC-503E-C168-DC87-38F22148ACB4}"/>
              </a:ext>
            </a:extLst>
          </p:cNvPr>
          <p:cNvSpPr txBox="1"/>
          <p:nvPr/>
        </p:nvSpPr>
        <p:spPr>
          <a:xfrm>
            <a:off x="2586305" y="1195980"/>
            <a:ext cx="101571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spc="-8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architecture</a:t>
            </a:r>
            <a:endParaRPr lang="en-NG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D7B54C-A6EF-39C1-04DD-5A30092B2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06" y="2519419"/>
            <a:ext cx="15079076" cy="697156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4258</TotalTime>
  <Words>131</Words>
  <Application>Microsoft Macintosh PowerPoint</Application>
  <PresentationFormat>Custom</PresentationFormat>
  <Paragraphs>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Graphik Regular</vt:lpstr>
      <vt:lpstr>Calibri</vt:lpstr>
      <vt:lpstr>Arial</vt:lpstr>
      <vt:lpstr>Clear Sans Regular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Ferguson O. Osadolor</cp:lastModifiedBy>
  <cp:revision>10</cp:revision>
  <dcterms:created xsi:type="dcterms:W3CDTF">2006-08-16T00:00:00Z</dcterms:created>
  <dcterms:modified xsi:type="dcterms:W3CDTF">2024-01-16T16:22:55Z</dcterms:modified>
  <dc:identifier>DAEhDyfaYKE</dc:identifier>
</cp:coreProperties>
</file>